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ea typeface="微软雅黑" panose="020B0503020204020204" pitchFamily="34" charset="-122"/>
                <a:cs typeface="Times New Roman" panose="02020603050405020304" pitchFamily="18" charset="0"/>
              </a:rPr>
              <a:t>冲刺训练　</a:t>
            </a:r>
            <a:r>
              <a:rPr lang="en-US" altLang="zh-CN" sz="4800" b="0">
                <a:solidFill>
                  <a:srgbClr val="000000"/>
                </a:solidFill>
                <a:ea typeface="微软雅黑" panose="020B0503020204020204" pitchFamily="34" charset="-122"/>
                <a:cs typeface="Times New Roman" panose="02020603050405020304" pitchFamily="18" charset="0"/>
              </a:rPr>
              <a:t>1</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is excited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we have some good ideas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we can sing the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Second, we can eat a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cake after making wishes together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each of us can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Thank-you card for our parents and read it out in front of the class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birthday celebration is not only an important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birthday person, but also a good time to say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our parents for their love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we can take photos together to remember the time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649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hello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thanks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yes</a:t>
            </a:r>
          </a:p>
        </p:txBody>
      </p:sp>
      <p:sp>
        <p:nvSpPr>
          <p:cNvPr id="4" name="内容占位符 4"/>
          <p:cNvSpPr txBox="1">
            <a:spLocks/>
          </p:cNvSpPr>
          <p:nvPr/>
        </p:nvSpPr>
        <p:spPr bwMode="auto">
          <a:xfrm>
            <a:off x="360854" y="46188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你好；</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thanks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感谢；</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是的。根据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Thank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card</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可知，准备感谢卡，是向父母表达感谢。故选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607" y="4172243"/>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1217908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lnSpc>
                <a:spcPct val="14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can’t wait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year’s birthday in this way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I’m sure we will have a good time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we want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birthday is a gift of life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More importantly, we can let our parents know how much we love them</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2286299"/>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spend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finish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greet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notice</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8186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考查动词辨析。句意：我们迫不及待地想用这种方式度过今年的生日。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度过；</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finish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完成；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greet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问候；</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注意到。根据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can’t wait to ... this year’s birthday in this way</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 one’s birthday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度过生日</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1753" y="2299349"/>
            <a:ext cx="407484" cy="609398"/>
          </a:xfrm>
          <a:prstGeom prst="rect">
            <a:avLst/>
          </a:prstGeom>
        </p:spPr>
        <p:txBody>
          <a:bodyPr wrap="none">
            <a:spAutoFit/>
          </a:bodyPr>
          <a:lstStyle/>
          <a:p>
            <a:pPr>
              <a:lnSpc>
                <a:spcPct val="140000"/>
              </a:lnSpc>
            </a:pPr>
            <a:r>
              <a:rPr lang="en-US" altLang="zh-CN" sz="2400"/>
              <a:t>A</a:t>
            </a:r>
            <a:endParaRPr lang="zh-CN" altLang="en-US" sz="1800"/>
          </a:p>
        </p:txBody>
      </p:sp>
      <p:sp>
        <p:nvSpPr>
          <p:cNvPr id="6" name="内容占位符 1"/>
          <p:cNvSpPr txBox="1">
            <a:spLocks/>
          </p:cNvSpPr>
          <p:nvPr/>
        </p:nvSpPr>
        <p:spPr bwMode="auto">
          <a:xfrm>
            <a:off x="360854" y="4377633"/>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quietly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happily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similarly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exactly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492231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考查副词辨析。句意：那正是我们想要的。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quietly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开心地；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similarly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相似地；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exactly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恰好，正是。根据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That’s ... what we want.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可知，这里强调这就是大家期待的，用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exactly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合适。故选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72326" y="4365104"/>
            <a:ext cx="407484" cy="552267"/>
          </a:xfrm>
          <a:prstGeom prst="rect">
            <a:avLst/>
          </a:prstGeom>
        </p:spPr>
        <p:txBody>
          <a:bodyPr wrap="none">
            <a:spAutoFit/>
          </a:bodyPr>
          <a:lstStyle/>
          <a:p>
            <a:pPr>
              <a:lnSpc>
                <a:spcPct val="140000"/>
              </a:lnSpc>
            </a:pPr>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2977715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0094"/>
            <a:ext cx="11567000" cy="3753042"/>
          </a:xfrm>
          <a:prstGeom prst="rect">
            <a:avLst/>
          </a:prstGeom>
        </p:spPr>
      </p:pic>
      <p:sp>
        <p:nvSpPr>
          <p:cNvPr id="2" name="内容占位符 1"/>
          <p:cNvSpPr>
            <a:spLocks noGrp="1"/>
          </p:cNvSpPr>
          <p:nvPr>
            <p:ph idx="1"/>
          </p:nvPr>
        </p:nvSpPr>
        <p:spPr>
          <a:xfrm>
            <a:off x="360854" y="764704"/>
            <a:ext cx="11485848" cy="3970318"/>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More importantly</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we can let our parents know how much we love them.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更</a:t>
            </a:r>
            <a:r>
              <a:rPr lang="zh-CN" altLang="zh-CN">
                <a:latin typeface="Times New Roman" panose="02020603050405020304" pitchFamily="18" charset="0"/>
                <a:ea typeface="楷体" panose="02010609060101010101" pitchFamily="49" charset="-122"/>
                <a:cs typeface="Times New Roman" panose="02020603050405020304" pitchFamily="18" charset="0"/>
              </a:rPr>
              <a:t>重要的是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我们可以让父母知道我们有多爱他们。</a:t>
            </a:r>
            <a:endParaRPr lang="zh-CN" altLang="en-US"/>
          </a:p>
        </p:txBody>
      </p:sp>
      <p:pic>
        <p:nvPicPr>
          <p:cNvPr id="3" name="译文.eps" descr="id:2147487336;FounderCES"/>
          <p:cNvPicPr/>
          <p:nvPr/>
        </p:nvPicPr>
        <p:blipFill>
          <a:blip r:embed="rId3"/>
          <a:stretch>
            <a:fillRect/>
          </a:stretch>
        </p:blipFill>
        <p:spPr>
          <a:xfrm>
            <a:off x="546500" y="3198537"/>
            <a:ext cx="1444250" cy="446487"/>
          </a:xfrm>
          <a:prstGeom prst="rect">
            <a:avLst/>
          </a:prstGeom>
        </p:spPr>
      </p:pic>
      <p:pic>
        <p:nvPicPr>
          <p:cNvPr id="8" name="图片 7"/>
          <p:cNvPicPr>
            <a:picLocks noChangeAspect="1"/>
          </p:cNvPicPr>
          <p:nvPr/>
        </p:nvPicPr>
        <p:blipFill>
          <a:blip r:embed="rId4"/>
          <a:stretch>
            <a:fillRect/>
          </a:stretch>
        </p:blipFill>
        <p:spPr>
          <a:xfrm>
            <a:off x="364633" y="826412"/>
            <a:ext cx="2850254" cy="553993"/>
          </a:xfrm>
          <a:prstGeom prst="rect">
            <a:avLst/>
          </a:prstGeom>
        </p:spPr>
      </p:pic>
    </p:spTree>
    <p:extLst>
      <p:ext uri="{BB962C8B-B14F-4D97-AF65-F5344CB8AC3E}">
        <p14:creationId xmlns:p14="http://schemas.microsoft.com/office/powerpoint/2010/main" val="3207988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46224"/>
            <a:ext cx="11485848" cy="3248986"/>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807634"/>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More importantly</a:t>
            </a:r>
            <a:r>
              <a:rPr lang="zh-CN" altLang="zh-CN">
                <a:latin typeface="Times New Roman" panose="02020603050405020304" pitchFamily="18" charset="0"/>
                <a:ea typeface="宋体" panose="02010600030101010101" pitchFamily="2" charset="-122"/>
                <a:cs typeface="Times New Roman" panose="02020603050405020304" pitchFamily="18" charset="0"/>
              </a:rPr>
              <a:t>意为</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更重要的是</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，是插入语；</a:t>
            </a:r>
            <a:r>
              <a:rPr lang="en-US" altLang="zh-CN">
                <a:latin typeface="Times New Roman" panose="02020603050405020304" pitchFamily="18" charset="0"/>
                <a:ea typeface="宋体" panose="02010600030101010101" pitchFamily="2" charset="-122"/>
                <a:cs typeface="Times New Roman" panose="02020603050405020304" pitchFamily="18" charset="0"/>
              </a:rPr>
              <a:t>let sb do sth</a:t>
            </a:r>
            <a:r>
              <a:rPr lang="zh-CN" altLang="zh-CN">
                <a:latin typeface="Times New Roman" panose="02020603050405020304" pitchFamily="18" charset="0"/>
                <a:ea typeface="宋体" panose="02010600030101010101" pitchFamily="2" charset="-122"/>
                <a:cs typeface="Times New Roman" panose="02020603050405020304" pitchFamily="18" charset="0"/>
              </a:rPr>
              <a:t>意为</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让某人做某事</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，省略</a:t>
            </a:r>
            <a:r>
              <a:rPr lang="en-US" altLang="zh-CN">
                <a:latin typeface="Times New Roman" panose="02020603050405020304" pitchFamily="18" charset="0"/>
                <a:ea typeface="宋体" panose="02010600030101010101" pitchFamily="2" charset="-122"/>
                <a:cs typeface="Times New Roman" panose="02020603050405020304" pitchFamily="18" charset="0"/>
              </a:rPr>
              <a:t>to</a:t>
            </a:r>
            <a:r>
              <a:rPr lang="zh-CN" altLang="zh-CN">
                <a:latin typeface="Times New Roman" panose="02020603050405020304" pitchFamily="18" charset="0"/>
                <a:ea typeface="宋体" panose="02010600030101010101" pitchFamily="2" charset="-122"/>
                <a:cs typeface="Times New Roman" panose="02020603050405020304" pitchFamily="18" charset="0"/>
              </a:rPr>
              <a:t>的不定式作宾补；</a:t>
            </a:r>
            <a:r>
              <a:rPr lang="en-US" altLang="zh-CN">
                <a:latin typeface="Times New Roman" panose="02020603050405020304" pitchFamily="18" charset="0"/>
                <a:ea typeface="宋体" panose="02010600030101010101" pitchFamily="2" charset="-122"/>
                <a:cs typeface="Times New Roman" panose="02020603050405020304" pitchFamily="18" charset="0"/>
              </a:rPr>
              <a:t>how much we love them</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how much</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引导的宾语从句，作</a:t>
            </a:r>
            <a:r>
              <a:rPr lang="en-US" altLang="zh-CN">
                <a:latin typeface="Times New Roman" panose="02020603050405020304" pitchFamily="18" charset="0"/>
                <a:ea typeface="宋体" panose="02010600030101010101" pitchFamily="2" charset="-122"/>
                <a:cs typeface="Times New Roman" panose="02020603050405020304" pitchFamily="18" charset="0"/>
              </a:rPr>
              <a:t>know</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3728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54726" y="908720"/>
            <a:ext cx="11491975" cy="1278598"/>
          </a:xfrm>
          <a:prstGeom prst="rect">
            <a:avLst/>
          </a:prstGeom>
        </p:spPr>
      </p:pic>
      <p:sp>
        <p:nvSpPr>
          <p:cNvPr id="6" name="内容占位符 1"/>
          <p:cNvSpPr txBox="1">
            <a:spLocks/>
          </p:cNvSpPr>
          <p:nvPr/>
        </p:nvSpPr>
        <p:spPr bwMode="auto">
          <a:xfrm>
            <a:off x="360854" y="2394803"/>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20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文讲述了作者和同学一起筹备特别的生日会。</a:t>
            </a:r>
            <a:endParaRPr lang="zh-CN" altLang="zh-CN">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4871070" y="4050987"/>
            <a:ext cx="697563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河南郑州外国语中学调研</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415200" y="2506899"/>
            <a:ext cx="2601952" cy="679992"/>
          </a:xfrm>
          <a:prstGeom prst="rect">
            <a:avLst/>
          </a:prstGeom>
        </p:spPr>
      </p:pic>
    </p:spTree>
    <p:extLst>
      <p:ext uri="{BB962C8B-B14F-4D97-AF65-F5344CB8AC3E}">
        <p14:creationId xmlns:p14="http://schemas.microsoft.com/office/powerpoint/2010/main" val="1582709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80728"/>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has a birthday</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my birthday soon</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I celebrate it with my family at home in January</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this year it will be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my new class, more than 10 students’ birthdays are also this month</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amazing</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953225"/>
            <a:ext cx="11485848"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useful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funny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3489400"/>
            <a:ext cx="11485848"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考查形容词辨析。句意：但今年会有所不同。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new</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useful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有用的；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不同的</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Usually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celebrate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my family at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 </a:t>
            </a:r>
          </a:p>
          <a:p>
            <a:pPr algn="l">
              <a:lnSpc>
                <a:spcPct val="135000"/>
              </a:lnSpc>
              <a:spcAft>
                <a:spcPts val="0"/>
              </a:spcAft>
            </a:pP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be</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sz="2400" b="1"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不同。</a:t>
            </a:r>
            <a:endParaRPr lang="zh-CN"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5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January. But this year...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可知，往年作者是在家和家人过生日，今年有变化，结合下文要一起在家长会上庆祝，所以是不同的。故选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57865" y="299828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pic>
        <p:nvPicPr>
          <p:cNvPr id="7" name="箭头左.eps" descr="id:2147489419;FounderCES"/>
          <p:cNvPicPr/>
          <p:nvPr/>
        </p:nvPicPr>
        <p:blipFill>
          <a:blip r:embed="rId2"/>
          <a:stretch>
            <a:fillRect/>
          </a:stretch>
        </p:blipFill>
        <p:spPr>
          <a:xfrm flipH="1">
            <a:off x="1956299" y="4564564"/>
            <a:ext cx="357690" cy="245913"/>
          </a:xfrm>
          <a:prstGeom prst="rect">
            <a:avLst/>
          </a:prstGeom>
        </p:spPr>
      </p:pic>
    </p:spTree>
    <p:extLst>
      <p:ext uri="{BB962C8B-B14F-4D97-AF65-F5344CB8AC3E}">
        <p14:creationId xmlns:p14="http://schemas.microsoft.com/office/powerpoint/2010/main" val="1304898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our class teacher knows that, 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design a special party at the coming parent-teacher meeting to celebrate our birthdays together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asks us to think about how to make the birthday party special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meaningful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4003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remembers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00386"/>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考查动词辨析。句意：当我们的班主任知道这件事后，她想要在即将到来的家长会上设计一个特别的派对来一起庆祝我们的生日。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行动；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改变；</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记得。</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 to do sth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想要做某事</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，老师知道情况后想要举办派对，符合语境。故选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034" y="2566211"/>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10937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our class teacher knows that, 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design a special party at the coming parent-teacher meeting to celebrate our birthdays together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asks us to think about how to make the birthday party special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meaningful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426243"/>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a:t>
            </a:r>
          </a:p>
        </p:txBody>
      </p:sp>
      <p:sp>
        <p:nvSpPr>
          <p:cNvPr id="7" name="内容占位符 4"/>
          <p:cNvSpPr txBox="1">
            <a:spLocks/>
          </p:cNvSpPr>
          <p:nvPr/>
        </p:nvSpPr>
        <p:spPr bwMode="auto">
          <a:xfrm>
            <a:off x="360854" y="297207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考查连词辨析。句意：她让我们思考如何让生日派对特别且有意义。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和，并且；</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special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meaningful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是并列关系，都用来形容</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派</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25192" y="2505283"/>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427920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is excited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we have some good ideas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we can sing the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Second, we can eat a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cake after making wishes together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each of us can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Thank-you card for our parents and read it out in front of the class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birthday celebration is not only an important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birthday person, but also a good time to say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our parents for their love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we can take photos together to remember the time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7415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Under</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63450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考查介词辨析。句意：经过一番讨论，我们有了一些好主意。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之后；</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上面；</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under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下面。根据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Everyone is excited ... a talk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we have some good ideas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可知，是讨论之后才有了主意。故选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607" y="4200328"/>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2199430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lvl="0"/>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is excited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we have some good ideas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we can sing the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Second, we can eat a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cake after making wishes together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each of us can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Thank-you card for our parents and read it out in front of the class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birthday celebration is not only an important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birthday person, but also a good time to say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our parents for their love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we can take photos together to remember the time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0427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delicious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salty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juicy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61254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考查形容词辨析。句意：第二，我们可以在一起许愿后吃一个美味生日蛋糕。</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delicious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美味的；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salty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咸的；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juicy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多汁的；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usual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平常的。形容生日蛋糕，</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delicious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更合适。故选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473" y="4159518"/>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3787017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10623"/>
          </a:xfrm>
        </p:spPr>
        <p:txBody>
          <a:bodyPr/>
          <a:lstStyle/>
          <a:p>
            <a:pPr lvl="0"/>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is excited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we have some good ideas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we can sing the </a:t>
            </a:r>
            <a:r>
              <a:rPr lang="en-US" altLang="zh-CN" sz="23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Second, we can eat a </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cake after making wishes together</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each of us can </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Thank-you card for our parents and read it out in front of the class</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birthday celebration is not only an important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birthday person, but also a good time to say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our parents for their love</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we can take photos together to remember the time</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953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3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start          B</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         C</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          D</a:t>
            </a:r>
            <a:r>
              <a:rPr lang="en-US" altLang="zh-CN" sz="23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join</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465393"/>
            <a:ext cx="11485848" cy="2148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考查动词辨析。句意：第三，我们每个人可以为父母准备一张感谢卡，并在全班同学面前读出来。</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开始；</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准备；</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learn</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加入。根据</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each of us can ... a Thank</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card for our parents and read it out in front of the class</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 sth for sb</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为某人准备某物</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，这里是为父母准备感谢卡。故选</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8888" y="3985940"/>
            <a:ext cx="389850" cy="461665"/>
          </a:xfrm>
          <a:prstGeom prst="rect">
            <a:avLst/>
          </a:prstGeom>
        </p:spPr>
        <p:txBody>
          <a:bodyPr wrap="none">
            <a:spAutoFit/>
          </a:bodyPr>
          <a:lstStyle/>
          <a:p>
            <a:r>
              <a:rPr lang="en-US" altLang="zh-CN" sz="2300">
                <a:cs typeface="Times New Roman" panose="02020603050405020304" pitchFamily="18" charset="0"/>
              </a:rPr>
              <a:t>B</a:t>
            </a:r>
            <a:endParaRPr lang="zh-CN" altLang="en-US" sz="2300"/>
          </a:p>
        </p:txBody>
      </p:sp>
    </p:spTree>
    <p:extLst>
      <p:ext uri="{BB962C8B-B14F-4D97-AF65-F5344CB8AC3E}">
        <p14:creationId xmlns:p14="http://schemas.microsoft.com/office/powerpoint/2010/main" val="2547063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194721"/>
          </a:xfrm>
        </p:spPr>
        <p:txBody>
          <a:bodyPr/>
          <a:lstStyle/>
          <a:p>
            <a:pPr lvl="0">
              <a:lnSpc>
                <a:spcPct val="140000"/>
              </a:lnSpc>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is excited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talk, we have some good ideas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 we can sing the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Second, we can eat a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birthday cake after making wishes together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Third, each of us can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Thank-you card for our parents and read it out in front of the class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birthday celebration is not only an important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birthday person, but also a good time to say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our parents for their love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Last, we can take photos together to remember the time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832767"/>
            <a:ext cx="11485848"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show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game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magic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activity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374531"/>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考查名词辨析。句意：因为生日庆祝活动不仅是过生日的人的一个重要活动，也是向父母表达感谢的好时机。</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show</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演出；</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game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magic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魔术；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activity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活动。根据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birthday celebration is not only an important...for the birthday person</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可知，生日庆祝属于一项活动。故选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034" y="3847917"/>
            <a:ext cx="407484" cy="552267"/>
          </a:xfrm>
          <a:prstGeom prst="rect">
            <a:avLst/>
          </a:prstGeom>
        </p:spPr>
        <p:txBody>
          <a:bodyPr wrap="none">
            <a:spAutoFit/>
          </a:bodyPr>
          <a:lstStyle/>
          <a:p>
            <a:pPr>
              <a:lnSpc>
                <a:spcPct val="140000"/>
              </a:lnSpc>
            </a:pPr>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3660244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903</Words>
  <Application>Microsoft Office PowerPoint</Application>
  <PresentationFormat>自定义</PresentationFormat>
  <Paragraphs>50</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